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916" r:id="rId2"/>
    <p:sldId id="1495" r:id="rId3"/>
    <p:sldId id="1644" r:id="rId4"/>
    <p:sldId id="1538" r:id="rId5"/>
    <p:sldId id="1498" r:id="rId6"/>
    <p:sldId id="1499" r:id="rId7"/>
    <p:sldId id="1636" r:id="rId8"/>
    <p:sldId id="1591" r:id="rId9"/>
    <p:sldId id="1592" r:id="rId10"/>
    <p:sldId id="1593" r:id="rId11"/>
    <p:sldId id="1617" r:id="rId12"/>
    <p:sldId id="1541" r:id="rId13"/>
    <p:sldId id="1574" r:id="rId14"/>
    <p:sldId id="1606" r:id="rId15"/>
    <p:sldId id="1543" r:id="rId16"/>
    <p:sldId id="1544" r:id="rId17"/>
    <p:sldId id="1509" r:id="rId18"/>
    <p:sldId id="1576" r:id="rId19"/>
    <p:sldId id="1511" r:id="rId20"/>
    <p:sldId id="1512" r:id="rId21"/>
    <p:sldId id="1515" r:id="rId22"/>
    <p:sldId id="1516" r:id="rId23"/>
    <p:sldId id="1524" r:id="rId24"/>
    <p:sldId id="1605" r:id="rId25"/>
    <p:sldId id="1526" r:id="rId26"/>
    <p:sldId id="1582" r:id="rId27"/>
    <p:sldId id="1599" r:id="rId28"/>
    <p:sldId id="1558" r:id="rId29"/>
    <p:sldId id="1601" r:id="rId30"/>
    <p:sldId id="1583" r:id="rId31"/>
    <p:sldId id="1639" r:id="rId32"/>
    <p:sldId id="1588" r:id="rId33"/>
    <p:sldId id="1609" r:id="rId34"/>
    <p:sldId id="1640" r:id="rId35"/>
    <p:sldId id="1600" r:id="rId36"/>
    <p:sldId id="1625" r:id="rId37"/>
    <p:sldId id="1631" r:id="rId38"/>
    <p:sldId id="1632" r:id="rId39"/>
    <p:sldId id="1633" r:id="rId40"/>
    <p:sldId id="1634" r:id="rId41"/>
    <p:sldId id="1635" r:id="rId42"/>
    <p:sldId id="1637" r:id="rId43"/>
    <p:sldId id="1579" r:id="rId44"/>
    <p:sldId id="1619" r:id="rId45"/>
    <p:sldId id="1624" r:id="rId46"/>
    <p:sldId id="1626" r:id="rId47"/>
    <p:sldId id="1627" r:id="rId48"/>
    <p:sldId id="1628" r:id="rId49"/>
    <p:sldId id="1629" r:id="rId50"/>
    <p:sldId id="1532" r:id="rId51"/>
    <p:sldId id="1643" r:id="rId52"/>
    <p:sldId id="1642" r:id="rId53"/>
    <p:sldId id="1534" r:id="rId54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88398" autoAdjust="0"/>
  </p:normalViewPr>
  <p:slideViewPr>
    <p:cSldViewPr>
      <p:cViewPr varScale="1">
        <p:scale>
          <a:sx n="115" d="100"/>
          <a:sy n="115" d="100"/>
        </p:scale>
        <p:origin x="14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22/11/2020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22/11/2020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703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67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536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Cel</a:t>
            </a:r>
            <a:r>
              <a:rPr lang="en-US" altLang="zh-CN" baseline="0" dirty="0"/>
              <a:t> line: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MCF10A_AA1_20uM_cl2_SNVresult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Arnoud 2018 09 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114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441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54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752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965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79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13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678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205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4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105400" y="1828800"/>
            <a:ext cx="6400800" cy="2743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Steven G Rozen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steverozen@gmail.com</a:t>
            </a:r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Duke-NUS Medical School, Singapore</a:t>
            </a:r>
          </a:p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00092" y="152400"/>
            <a:ext cx="8905907" cy="1905000"/>
          </a:xfrm>
        </p:spPr>
        <p:txBody>
          <a:bodyPr/>
          <a:lstStyle/>
          <a:p>
            <a:pPr algn="l"/>
            <a:r>
              <a:rPr lang="en-US" sz="3600" dirty="0"/>
              <a:t>Mutational signatures: </a:t>
            </a:r>
            <a:br>
              <a:rPr lang="en-US" sz="3600" dirty="0"/>
            </a:br>
            <a:r>
              <a:rPr lang="en-US" sz="3600" dirty="0"/>
              <a:t>What caused the mutations in these cancers? </a:t>
            </a:r>
            <a:br>
              <a:rPr lang="en-US" sz="3600" dirty="0"/>
            </a:br>
            <a:r>
              <a:rPr lang="en-US" sz="3600" dirty="0"/>
              <a:t>Why do we care? 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429000"/>
            <a:ext cx="1104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InCoB</a:t>
            </a:r>
            <a:r>
              <a:rPr lang="en-US" sz="2400" dirty="0"/>
              <a:t> 202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th</a:t>
            </a:r>
            <a:r>
              <a:rPr lang="en-US" sz="2400" dirty="0"/>
              <a:t> International Conference on Bioinformatics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Virtual meeting</a:t>
            </a:r>
          </a:p>
          <a:p>
            <a:r>
              <a:rPr lang="en-US" sz="2400" dirty="0"/>
              <a:t>2020 Nov 28 (35 min)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2484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191500" y="5209061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/</a:t>
            </a:r>
            <a:r>
              <a:rPr lang="zh-CN" altLang="en-US" sz="3600" b="1" dirty="0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0" y="3810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9919"/>
            <a:ext cx="9203718" cy="973081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Quick review: </a:t>
            </a:r>
            <a:r>
              <a:rPr lang="en-US" sz="36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Focus on </a:t>
            </a:r>
            <a:r>
              <a:rPr lang="en-US" b="1" dirty="0"/>
              <a:t>mutational signatures </a:t>
            </a:r>
            <a:r>
              <a:rPr lang="en-US" dirty="0"/>
              <a:t>of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53630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24000" y="762000"/>
            <a:ext cx="8149591" cy="4457700"/>
            <a:chOff x="1524000" y="762000"/>
            <a:chExt cx="8149591" cy="4457700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524000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and tumour cells</a:t>
              </a:r>
            </a:p>
            <a:p>
              <a:endParaRPr lang="en-GB" alt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978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24000" y="762000"/>
            <a:ext cx="8382000" cy="5128230"/>
            <a:chOff x="1524000" y="762000"/>
            <a:chExt cx="8382000" cy="5128230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524000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and tumour cells</a:t>
              </a:r>
            </a:p>
            <a:p>
              <a:endParaRPr lang="en-GB" alt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Tumour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419600" cy="784830"/>
              <a:chOff x="5486400" y="5105400"/>
              <a:chExt cx="44196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419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       trinucleotide context: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</p:spTree>
    <p:extLst>
      <p:ext uri="{BB962C8B-B14F-4D97-AF65-F5344CB8AC3E}">
        <p14:creationId xmlns:p14="http://schemas.microsoft.com/office/powerpoint/2010/main" val="34067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10015538" cy="1028700"/>
          </a:xfrm>
        </p:spPr>
        <p:txBody>
          <a:bodyPr>
            <a:noAutofit/>
          </a:bodyPr>
          <a:lstStyle/>
          <a:p>
            <a:r>
              <a:rPr lang="en-US" sz="2400" dirty="0"/>
              <a:t>We look at all mutations (most are not causing the cancer; they are innocent bystanders)</a:t>
            </a:r>
          </a:p>
          <a:p>
            <a:r>
              <a:rPr lang="en-US" sz="2400" dirty="0"/>
              <a:t>We want to know: what mutated (changed) the DNA?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55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substitutions in a particular trinucleotide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6 years ago (2013):</a:t>
            </a:r>
            <a:br>
              <a:rPr lang="en-US" sz="3200" dirty="0"/>
            </a:br>
            <a:r>
              <a:rPr lang="en-US" sz="3200" dirty="0"/>
              <a:t>AA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351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al., 2013, Hoang et al.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20" y="264186"/>
            <a:ext cx="10515600" cy="84615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60" y="1185987"/>
            <a:ext cx="10847540" cy="4351338"/>
          </a:xfrm>
        </p:spPr>
        <p:txBody>
          <a:bodyPr/>
          <a:lstStyle/>
          <a:p>
            <a:r>
              <a:rPr lang="en-US" dirty="0"/>
              <a:t>What are mutational signatures and what are they good for?</a:t>
            </a:r>
          </a:p>
          <a:p>
            <a:r>
              <a:rPr lang="en-US" dirty="0"/>
              <a:t>Computational analysis of mutational signatures – state of the art</a:t>
            </a:r>
          </a:p>
          <a:p>
            <a:r>
              <a:rPr lang="en-US" dirty="0"/>
              <a:t>Unsolved problems in computational analysis of mutational signatures</a:t>
            </a:r>
          </a:p>
          <a:p>
            <a:r>
              <a:rPr lang="en-US" dirty="0"/>
              <a:t>Summary and next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3 years ago: </a:t>
            </a:r>
            <a:br>
              <a:rPr lang="en-US" sz="3200" dirty="0"/>
            </a:br>
            <a:r>
              <a:rPr lang="en-US" sz="3200" dirty="0"/>
              <a:t>AA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2179" r="27796" b="24830"/>
          <a:stretch/>
        </p:blipFill>
        <p:spPr bwMode="auto">
          <a:xfrm>
            <a:off x="1981200" y="1420586"/>
            <a:ext cx="7086600" cy="53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90878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Taiwan a known hotspot for AA exposure</a:t>
            </a:r>
            <a:br>
              <a:rPr lang="en-US" sz="3600" dirty="0"/>
            </a:br>
            <a:r>
              <a:rPr lang="en-US" sz="3600" dirty="0"/>
              <a:t>AA in liver cancer not studied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52400" y="647700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extensive is AA exposure in &gt; 1,600 liver cancers around the world?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</a:t>
            </a:r>
            <a:r>
              <a:rPr lang="en-US" sz="1200" dirty="0" err="1"/>
              <a:t>stranslmed.aan6446</a:t>
            </a:r>
            <a:r>
              <a:rPr lang="en-US" sz="1200" dirty="0"/>
              <a:t> and subsequent publications; Zhang et al., 2017, Gastroenterology, 10.1053/</a:t>
            </a:r>
            <a:r>
              <a:rPr lang="en-US" sz="1200" dirty="0" err="1"/>
              <a:t>j.gastro.2017.03.024</a:t>
            </a:r>
            <a:r>
              <a:rPr lang="en-US" sz="1200" dirty="0"/>
              <a:t>; </a:t>
            </a:r>
            <a:r>
              <a:rPr lang="en-US" sz="1200" dirty="0" err="1"/>
              <a:t>Xue</a:t>
            </a:r>
            <a:r>
              <a:rPr lang="en-US" sz="1200" dirty="0"/>
              <a:t> et al., 2019, Cancer </a:t>
            </a:r>
            <a:r>
              <a:rPr lang="en-US" sz="1200" dirty="0" err="1"/>
              <a:t>Cell,10.1016</a:t>
            </a:r>
            <a:r>
              <a:rPr lang="en-US" sz="1200" dirty="0"/>
              <a:t>/</a:t>
            </a:r>
            <a:r>
              <a:rPr lang="en-US" sz="1200" dirty="0" err="1"/>
              <a:t>j.ccell.2019.04.007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b="16564"/>
          <a:stretch/>
        </p:blipFill>
        <p:spPr>
          <a:xfrm>
            <a:off x="3505200" y="457200"/>
            <a:ext cx="5354414" cy="4957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2900" dirty="0"/>
              <a:t>Prevalent AA exposure across &gt; 1,600 liver cancers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76399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057400"/>
            <a:ext cx="1066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33600" y="3810000"/>
            <a:ext cx="4267200" cy="1519773"/>
            <a:chOff x="2209800" y="3886200"/>
            <a:chExt cx="4267200" cy="1519773"/>
          </a:xfrm>
        </p:grpSpPr>
        <p:sp>
          <p:nvSpPr>
            <p:cNvPr id="13" name="TextBox 12"/>
            <p:cNvSpPr txBox="1"/>
            <p:nvPr/>
          </p:nvSpPr>
          <p:spPr>
            <a:xfrm>
              <a:off x="2209800" y="4267200"/>
              <a:ext cx="250371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12/47 (25%) in Qidong </a:t>
              </a:r>
              <a:r>
                <a:rPr lang="en-US" dirty="0"/>
                <a:t>(aflatoxin a major competing hazard)</a:t>
              </a:r>
            </a:p>
            <a:p>
              <a:endParaRPr lang="en-US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19600" y="3886200"/>
              <a:ext cx="2057400" cy="762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81000" y="3124200"/>
            <a:ext cx="5410200" cy="1200329"/>
            <a:chOff x="533400" y="3124200"/>
            <a:chExt cx="5410200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3124200"/>
              <a:ext cx="236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~50/100 (~50%) combined HCC and bile duct cancer in China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514600" y="3581400"/>
              <a:ext cx="3429000" cy="152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63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8600" y="6248400"/>
            <a:ext cx="1059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stranslmed.aan6446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and subsequent publications; Zhang et al., 2017, Gastroenterology, 10.1053/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j.gastro.2017.03.024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Cell,10.1016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j.ccell.2019.04.007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da-DK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10.1186/1749-8546-3-13)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Chen et al., 2018 (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10.1002/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ijc.31544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Chen et al., 2019 (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10.1158/1055-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9965.EPI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-19-0023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），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hep.30863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b="16564"/>
          <a:stretch/>
        </p:blipFill>
        <p:spPr>
          <a:xfrm>
            <a:off x="3505200" y="457200"/>
            <a:ext cx="5354414" cy="4957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657"/>
            <a:ext cx="10134600" cy="107768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0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76399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057400"/>
            <a:ext cx="1066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33600" y="3810000"/>
            <a:ext cx="4267200" cy="1304330"/>
            <a:chOff x="2209800" y="3886200"/>
            <a:chExt cx="4267200" cy="1304330"/>
          </a:xfrm>
        </p:grpSpPr>
        <p:sp>
          <p:nvSpPr>
            <p:cNvPr id="13" name="TextBox 12"/>
            <p:cNvSpPr txBox="1"/>
            <p:nvPr/>
          </p:nvSpPr>
          <p:spPr>
            <a:xfrm>
              <a:off x="2209800" y="4267200"/>
              <a:ext cx="25037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12/47 (25%) in Qidong </a:t>
              </a:r>
              <a:r>
                <a:rPr lang="en-US" dirty="0"/>
                <a:t>(aflatoxin a major competing hazard)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19600" y="3886200"/>
              <a:ext cx="2057400" cy="762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81000" y="3200400"/>
            <a:ext cx="5562600" cy="1200329"/>
            <a:chOff x="381000" y="3200400"/>
            <a:chExt cx="5562600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381000" y="3200400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~50/100 (~50%) combined HCC and bile duct cancer in China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514600" y="3581400"/>
              <a:ext cx="3429000" cy="152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4800" y="990600"/>
            <a:ext cx="617220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Evidence…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0" y="1276290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0" y="16572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9400" y="2035314"/>
            <a:ext cx="78486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Proportion of AA exposed liver cancers in Taiwan (78%)  much greater than proportion of population exposed to AA herbs, (33%)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38928" y="2743200"/>
            <a:ext cx="44958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</a:t>
            </a:r>
            <a:r>
              <a:rPr lang="en-US" altLang="zh-CN" sz="2000" dirty="0"/>
              <a:t>A a</a:t>
            </a:r>
            <a:r>
              <a:rPr lang="en-US" sz="2000" dirty="0"/>
              <a:t>dducts liver tissue of HCC patients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9600" y="3124200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00" y="3886200"/>
            <a:ext cx="3429000" cy="1938992"/>
            <a:chOff x="5334000" y="3886200"/>
            <a:chExt cx="3429000" cy="1938992"/>
          </a:xfrm>
        </p:grpSpPr>
        <p:sp>
          <p:nvSpPr>
            <p:cNvPr id="26" name="TextBox 25"/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1030" name="Picture 6" descr="http://buyjingos.com/wp-content/uploads/2017/11/dead-mouse-1024x562-1-300x165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7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3" grpId="0" animBg="1"/>
      <p:bldP spid="24" grpId="0" animBg="1"/>
      <p:bldP spid="2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6286500"/>
            <a:ext cx="364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AAI @ 2.5 mg/kg or 5 mg/kg (“high”)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72200" y="12192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versus untreated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114800" y="762000"/>
            <a:ext cx="4226669" cy="58277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and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Song Ling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Mi</a:t>
            </a:r>
            <a:r>
              <a:rPr lang="en-US" sz="2200" dirty="0"/>
              <a:t> Ni HUANG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Jing </a:t>
            </a:r>
            <a:r>
              <a:rPr lang="en-US" sz="2200" dirty="0" err="1"/>
              <a:t>Quan</a:t>
            </a:r>
            <a:r>
              <a:rPr lang="en-US" sz="2200" dirty="0"/>
              <a:t> LIM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Nanhai Jiang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Yuka Suzuki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199" y="762000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Chang Gung Memorial Hospital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Po-Huang Lee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8382000" y="762000"/>
            <a:ext cx="3923805" cy="494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70C0"/>
                </a:solidFill>
              </a:rPr>
              <a:t>Funding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43400" y="3429000"/>
            <a:ext cx="3124200" cy="830997"/>
          </a:xfrm>
          <a:prstGeom prst="rect">
            <a:avLst/>
          </a:prstGeom>
          <a:solidFill>
            <a:schemeClr val="bg1"/>
          </a:solidFill>
          <a:effectLst>
            <a:outerShdw blurRad="50800" dist="266700" dir="27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5257800"/>
            <a:ext cx="772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Taiwan HCC paper: </a:t>
            </a:r>
            <a:r>
              <a:rPr lang="en-US" sz="2400" b="1" dirty="0"/>
              <a:t>https://tinyurl.com/aa-liver-cancer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057400" y="762000"/>
            <a:ext cx="7620000" cy="2308324"/>
          </a:xfrm>
          <a:prstGeom prst="rect">
            <a:avLst/>
          </a:prstGeom>
          <a:solidFill>
            <a:schemeClr val="bg1"/>
          </a:solidFill>
          <a:effectLst>
            <a:outerShdw blurRad="50800" dist="2667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AA exposure is widespread in East Asia and causes liver cancer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More research is needed!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3400" y="4648200"/>
            <a:ext cx="3099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/>
              <a:t>steverozen@gmail.com</a:t>
            </a:r>
          </a:p>
        </p:txBody>
      </p:sp>
    </p:spTree>
    <p:extLst>
      <p:ext uri="{BB962C8B-B14F-4D97-AF65-F5344CB8AC3E}">
        <p14:creationId xmlns:p14="http://schemas.microsoft.com/office/powerpoint/2010/main" val="43378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513A-EFE9-43DF-B476-1E031A17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1166019"/>
            <a:ext cx="8420100" cy="4525962"/>
          </a:xfrm>
        </p:spPr>
        <p:txBody>
          <a:bodyPr/>
          <a:lstStyle/>
          <a:p>
            <a:r>
              <a:rPr lang="en-US" dirty="0"/>
              <a:t>What are mutational signatures and what </a:t>
            </a:r>
            <a:r>
              <a:rPr lang="en-US" dirty="0" err="1"/>
              <a:t>ar</a:t>
            </a:r>
            <a:r>
              <a:rPr lang="en-US" dirty="0"/>
              <a:t> they good for?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Aristolochic acid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9052-8474-4F74-B08A-73734EB0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2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109728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remainder are </a:t>
            </a:r>
            <a:r>
              <a:rPr lang="en-US" dirty="0"/>
              <a:t>“backup slides”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err="1"/>
              <a:t>DBPDE</a:t>
            </a:r>
            <a:r>
              <a:rPr lang="en-US" sz="4000" dirty="0"/>
              <a:t> signature is slightly different</a:t>
            </a:r>
            <a:br>
              <a:rPr lang="en-US" sz="4000" dirty="0"/>
            </a:br>
            <a:r>
              <a:rPr lang="en-US" sz="2400" dirty="0"/>
              <a:t>(</a:t>
            </a:r>
            <a:r>
              <a:rPr lang="en-US" sz="2400" dirty="0" err="1"/>
              <a:t>Dibenzo</a:t>
            </a:r>
            <a:r>
              <a:rPr lang="en-US" sz="2400" dirty="0"/>
              <a:t>(</a:t>
            </a:r>
            <a:r>
              <a:rPr lang="en-US" sz="2400" dirty="0" err="1"/>
              <a:t>a,l</a:t>
            </a:r>
            <a:r>
              <a:rPr lang="en-US" sz="2400" dirty="0"/>
              <a:t>)pyrene-11,12-</a:t>
            </a:r>
            <a:r>
              <a:rPr lang="en-US" sz="2400" dirty="0" err="1"/>
              <a:t>dihydrodiol</a:t>
            </a:r>
            <a:r>
              <a:rPr lang="en-US" sz="2400" dirty="0"/>
              <a:t>-13,14-epoxide, anti-(+/-)-,</a:t>
            </a:r>
            <a:br>
              <a:rPr lang="en-US" sz="2400" dirty="0"/>
            </a:br>
            <a:r>
              <a:rPr lang="en-US" sz="2400" dirty="0"/>
              <a:t> CAS 153926-04-6 )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51" t="14012" r="6635" b="60381"/>
          <a:stretch/>
        </p:blipFill>
        <p:spPr>
          <a:xfrm>
            <a:off x="914400" y="2590800"/>
            <a:ext cx="4267200" cy="2989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47" t="70547" r="6839" b="6601"/>
          <a:stretch/>
        </p:blipFill>
        <p:spPr>
          <a:xfrm>
            <a:off x="6858000" y="2514600"/>
            <a:ext cx="4267200" cy="26677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flipV="1">
            <a:off x="1295400" y="4876800"/>
            <a:ext cx="457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flipV="1">
            <a:off x="7315200" y="4876800"/>
            <a:ext cx="457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175260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Clustered by Euclidian distance of all single base substituitons  in trinucleotide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16764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Clustered by Euclidian distance of A:T &gt; T:A substituitons in trinucleotide context</a:t>
            </a:r>
          </a:p>
        </p:txBody>
      </p:sp>
    </p:spTree>
    <p:extLst>
      <p:ext uri="{BB962C8B-B14F-4D97-AF65-F5344CB8AC3E}">
        <p14:creationId xmlns:p14="http://schemas.microsoft.com/office/powerpoint/2010/main" val="189352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143000"/>
          </a:xfrm>
        </p:spPr>
        <p:txBody>
          <a:bodyPr/>
          <a:lstStyle/>
          <a:p>
            <a:pPr algn="l"/>
            <a:r>
              <a:rPr lang="en-US" sz="3200" dirty="0"/>
              <a:t>Proposed AAI metabolism, from </a:t>
            </a:r>
            <a:r>
              <a:rPr lang="en-US" sz="3200" dirty="0" err="1"/>
              <a:t>Viktoriya</a:t>
            </a:r>
            <a:r>
              <a:rPr lang="en-US" sz="3200" dirty="0"/>
              <a:t> </a:t>
            </a:r>
            <a:r>
              <a:rPr lang="en-US" sz="3200" dirty="0" err="1"/>
              <a:t>Sidorenko</a:t>
            </a:r>
            <a:r>
              <a:rPr lang="en-US" sz="3200" dirty="0"/>
              <a:t> slide deck “Liver-kidney organs-on-a-chip reveal distant site for </a:t>
            </a:r>
            <a:r>
              <a:rPr lang="en-US" sz="3200" dirty="0" err="1"/>
              <a:t>bioactivation</a:t>
            </a:r>
            <a:r>
              <a:rPr lang="en-US" sz="3200" dirty="0"/>
              <a:t> of human carcinogen”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1" t="15055" r="11631" b="10394"/>
          <a:stretch/>
        </p:blipFill>
        <p:spPr>
          <a:xfrm>
            <a:off x="2590800" y="1600200"/>
            <a:ext cx="6725265" cy="51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16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92162"/>
          </a:xfrm>
        </p:spPr>
        <p:txBody>
          <a:bodyPr/>
          <a:lstStyle/>
          <a:p>
            <a:r>
              <a:rPr lang="en-US" dirty="0"/>
              <a:t>Conceptual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1801" y="2097108"/>
            <a:ext cx="3871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Mutational Signatures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562100" y="1143001"/>
            <a:ext cx="3048000" cy="1045547"/>
            <a:chOff x="38100" y="1143000"/>
            <a:chExt cx="3048000" cy="1045547"/>
          </a:xfrm>
        </p:grpSpPr>
        <p:sp>
          <p:nvSpPr>
            <p:cNvPr id="6" name="TextBox 5"/>
            <p:cNvSpPr txBox="1"/>
            <p:nvPr/>
          </p:nvSpPr>
          <p:spPr>
            <a:xfrm>
              <a:off x="38100" y="1143000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Statistical and computational analysis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543050" y="19447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800600" y="1143001"/>
            <a:ext cx="4343400" cy="1045547"/>
            <a:chOff x="3276600" y="1143000"/>
            <a:chExt cx="4343400" cy="1045547"/>
          </a:xfrm>
        </p:grpSpPr>
        <p:sp>
          <p:nvSpPr>
            <p:cNvPr id="7" name="TextBox 6"/>
            <p:cNvSpPr txBox="1"/>
            <p:nvPr/>
          </p:nvSpPr>
          <p:spPr>
            <a:xfrm>
              <a:off x="3276600" y="1143000"/>
              <a:ext cx="4343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Experimental study of causes of mutational signatures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876800" y="19447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4000" y="2630507"/>
            <a:ext cx="3124200" cy="1143000"/>
            <a:chOff x="0" y="2630507"/>
            <a:chExt cx="3124200" cy="1143000"/>
          </a:xfrm>
        </p:grpSpPr>
        <p:sp>
          <p:nvSpPr>
            <p:cNvPr id="8" name="TextBox 7"/>
            <p:cNvSpPr txBox="1"/>
            <p:nvPr/>
          </p:nvSpPr>
          <p:spPr>
            <a:xfrm>
              <a:off x="0" y="2942510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Molecular cancer epidemiology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543050" y="26305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410200" y="2630507"/>
            <a:ext cx="2514600" cy="1066800"/>
            <a:chOff x="3886200" y="2630507"/>
            <a:chExt cx="2514600" cy="1066800"/>
          </a:xfrm>
        </p:grpSpPr>
        <p:sp>
          <p:nvSpPr>
            <p:cNvPr id="10" name="TextBox 9"/>
            <p:cNvSpPr txBox="1"/>
            <p:nvPr/>
          </p:nvSpPr>
          <p:spPr>
            <a:xfrm>
              <a:off x="3886200" y="2866310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How do mutations cause cancer?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876800" y="26305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191000" y="3773508"/>
            <a:ext cx="4953000" cy="1059597"/>
            <a:chOff x="2667000" y="3773507"/>
            <a:chExt cx="4953000" cy="1059597"/>
          </a:xfrm>
        </p:grpSpPr>
        <p:sp>
          <p:nvSpPr>
            <p:cNvPr id="11" name="TextBox 10"/>
            <p:cNvSpPr txBox="1"/>
            <p:nvPr/>
          </p:nvSpPr>
          <p:spPr>
            <a:xfrm>
              <a:off x="2667000" y="4002107"/>
              <a:ext cx="4953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Cancer life histories and signature-associated  oncogenic pathways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143500" y="37735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524000" y="3773508"/>
            <a:ext cx="3124200" cy="1135797"/>
            <a:chOff x="0" y="3773507"/>
            <a:chExt cx="3124200" cy="1135797"/>
          </a:xfrm>
        </p:grpSpPr>
        <p:sp>
          <p:nvSpPr>
            <p:cNvPr id="9" name="TextBox 8"/>
            <p:cNvSpPr txBox="1"/>
            <p:nvPr/>
          </p:nvSpPr>
          <p:spPr>
            <a:xfrm>
              <a:off x="0" y="4078307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Prevention and screening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562100" y="37735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267200" y="4840308"/>
            <a:ext cx="4800600" cy="766465"/>
            <a:chOff x="2743200" y="4840307"/>
            <a:chExt cx="4800600" cy="766465"/>
          </a:xfrm>
        </p:grpSpPr>
        <p:sp>
          <p:nvSpPr>
            <p:cNvPr id="13" name="TextBox 12"/>
            <p:cNvSpPr txBox="1"/>
            <p:nvPr/>
          </p:nvSpPr>
          <p:spPr>
            <a:xfrm>
              <a:off x="2743200" y="5145107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Specific therapeutic opportunities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5143500" y="48403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81800" y="2057401"/>
            <a:ext cx="3886200" cy="1200329"/>
            <a:chOff x="5257800" y="2057400"/>
            <a:chExt cx="3886200" cy="1200329"/>
          </a:xfrm>
        </p:grpSpPr>
        <p:sp>
          <p:nvSpPr>
            <p:cNvPr id="29" name="TextBox 28"/>
            <p:cNvSpPr txBox="1"/>
            <p:nvPr/>
          </p:nvSpPr>
          <p:spPr>
            <a:xfrm>
              <a:off x="6172200" y="2057400"/>
              <a:ext cx="297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New understanding</a:t>
              </a:r>
            </a:p>
            <a:p>
              <a:pPr algn="ctr"/>
              <a:r>
                <a:rPr lang="en-US" sz="2400" dirty="0"/>
                <a:t>of DNA damage and repair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257800" y="2438400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23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2411" t="34430" r="9955" b="25023"/>
          <a:stretch/>
        </p:blipFill>
        <p:spPr bwMode="auto">
          <a:xfrm>
            <a:off x="1219200" y="2360406"/>
            <a:ext cx="10721862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-381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323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124605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0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bchem.ncbi.nlm.nih.gov/image/imagefly.cgi?cid=2236&amp;width=300&amp;height=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r="9670" b="8388"/>
          <a:stretch/>
        </p:blipFill>
        <p:spPr bwMode="auto">
          <a:xfrm>
            <a:off x="1110780" y="1334750"/>
            <a:ext cx="1677810" cy="20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72517"/>
            <a:ext cx="10515600" cy="741299"/>
          </a:xfrm>
        </p:spPr>
        <p:txBody>
          <a:bodyPr/>
          <a:lstStyle/>
          <a:p>
            <a:pPr algn="l"/>
            <a:r>
              <a:rPr lang="en-US" sz="4000" dirty="0"/>
              <a:t>Aristolochic acids and relatives </a:t>
            </a:r>
            <a:r>
              <a:rPr lang="en-US" sz="4000" b="1" dirty="0">
                <a:solidFill>
                  <a:srgbClr val="FF0000"/>
                </a:solidFill>
              </a:rPr>
              <a:t>“AA”</a:t>
            </a:r>
          </a:p>
        </p:txBody>
      </p:sp>
      <p:pic>
        <p:nvPicPr>
          <p:cNvPr id="1028" name="Picture 4" descr="Aristolochic acid II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5068" r="10836" b="10062"/>
          <a:stretch/>
        </p:blipFill>
        <p:spPr bwMode="auto">
          <a:xfrm>
            <a:off x="4343400" y="1421888"/>
            <a:ext cx="1622077" cy="194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istolochic acid IV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r="8252" b="10856"/>
          <a:stretch/>
        </p:blipFill>
        <p:spPr bwMode="auto">
          <a:xfrm>
            <a:off x="7572250" y="1225482"/>
            <a:ext cx="1681133" cy="20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istololactam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5399" r="15995" b="12201"/>
          <a:stretch/>
        </p:blipFill>
        <p:spPr bwMode="auto">
          <a:xfrm flipH="1">
            <a:off x="1746503" y="3995404"/>
            <a:ext cx="1682496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istololactam-glucosid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8873" y="3382766"/>
            <a:ext cx="2825486" cy="28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65663" y="3359519"/>
            <a:ext cx="429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Aristolactam-N-beta-D-glycoside </a:t>
            </a:r>
          </a:p>
        </p:txBody>
      </p:sp>
      <p:pic>
        <p:nvPicPr>
          <p:cNvPr id="1042" name="Picture 18" descr="Ariskanin A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5468" r="9210" b="12920"/>
          <a:stretch/>
        </p:blipFill>
        <p:spPr bwMode="auto">
          <a:xfrm rot="13893124" flipH="1">
            <a:off x="9553412" y="3789697"/>
            <a:ext cx="2265734" cy="20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58400" y="3352800"/>
            <a:ext cx="158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Ariskanin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325" y="792666"/>
            <a:ext cx="2436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Aristolochic acid 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4856" y="7751064"/>
            <a:ext cx="70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Aristolochic acids (AAI – most studied, also </a:t>
            </a:r>
            <a:r>
              <a:rPr lang="en-US" dirty="0" err="1"/>
              <a:t>AAII</a:t>
            </a:r>
            <a:r>
              <a:rPr lang="en-US" dirty="0"/>
              <a:t>, </a:t>
            </a:r>
            <a:r>
              <a:rPr lang="en-US" dirty="0" err="1"/>
              <a:t>AAIV</a:t>
            </a:r>
            <a:r>
              <a:rPr lang="en-US" dirty="0"/>
              <a:t>, in many </a:t>
            </a:r>
            <a:r>
              <a:rPr lang="zh-CN" altLang="en-US" dirty="0"/>
              <a:t>关木通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5670" y="3380855"/>
            <a:ext cx="431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</a:t>
            </a:r>
            <a:r>
              <a:rPr lang="en-US" altLang="zh-CN" sz="2400" dirty="0"/>
              <a:t>actam I, proximal mutagen</a:t>
            </a:r>
          </a:p>
          <a:p>
            <a:pPr algn="ctr"/>
            <a:r>
              <a:rPr lang="en-US" altLang="zh-CN" sz="2400" dirty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57968" y="792666"/>
            <a:ext cx="314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Aristolochic acid II</a:t>
            </a:r>
            <a:endParaRPr lang="en-US" altLang="zh-CN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771323" y="792666"/>
            <a:ext cx="314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Aristolochic acid I</a:t>
            </a:r>
            <a:r>
              <a:rPr lang="en-US" altLang="zh-CN" sz="2400" dirty="0"/>
              <a:t>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185474">
            <a:off x="1160566" y="3015691"/>
            <a:ext cx="567537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Aristolochic acid I studied intensively</a:t>
            </a:r>
          </a:p>
          <a:p>
            <a:r>
              <a:rPr lang="en-US" sz="2800" dirty="0"/>
              <a:t>Others very little</a:t>
            </a:r>
          </a:p>
        </p:txBody>
      </p:sp>
      <p:sp>
        <p:nvSpPr>
          <p:cNvPr id="19" name="TextBox 18"/>
          <p:cNvSpPr txBox="1"/>
          <p:nvPr/>
        </p:nvSpPr>
        <p:spPr>
          <a:xfrm rot="19185474">
            <a:off x="5033311" y="2847873"/>
            <a:ext cx="48347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We will call them all “</a:t>
            </a:r>
            <a:r>
              <a:rPr lang="en-US" sz="2800" b="1" dirty="0">
                <a:solidFill>
                  <a:srgbClr val="FF0000"/>
                </a:solidFill>
              </a:rPr>
              <a:t>AA</a:t>
            </a:r>
            <a:r>
              <a:rPr lang="en-US" sz="2800" dirty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09600" y="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982199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Number of </a:t>
            </a:r>
            <a:r>
              <a:rPr lang="en-US" sz="2800" dirty="0">
                <a:solidFill>
                  <a:srgbClr val="FF0000"/>
                </a:solidFill>
              </a:rPr>
              <a:t>AA-mutated cancer driver genes </a:t>
            </a:r>
            <a:r>
              <a:rPr lang="en-US" sz="2800" dirty="0"/>
              <a:t>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55253" r="1143" b="-2216"/>
          <a:stretch/>
        </p:blipFill>
        <p:spPr>
          <a:xfrm rot="16200000">
            <a:off x="3445842" y="-2150442"/>
            <a:ext cx="4065814" cy="9738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116961" y="2230595"/>
            <a:ext cx="506459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in known driver genes</a:t>
            </a:r>
          </a:p>
          <a:p>
            <a:pPr algn="ctr"/>
            <a:r>
              <a:rPr lang="en-US" sz="2800" dirty="0"/>
              <a:t>(counts)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990600"/>
            <a:ext cx="6248400" cy="1815882"/>
          </a:xfrm>
          <a:prstGeom prst="rect">
            <a:avLst/>
          </a:prstGeom>
          <a:solidFill>
            <a:schemeClr val="bg1"/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Nevertheless…</a:t>
            </a:r>
          </a:p>
          <a:p>
            <a:endParaRPr lang="en-US" sz="2800" dirty="0"/>
          </a:p>
          <a:p>
            <a:r>
              <a:rPr lang="en-US" sz="2800" dirty="0"/>
              <a:t>Overall, many tumors had AA mutations in known cancer driver genes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2819400"/>
            <a:ext cx="3352800" cy="769441"/>
            <a:chOff x="-150707" y="2667000"/>
            <a:chExt cx="3427307" cy="769441"/>
          </a:xfrm>
        </p:grpSpPr>
        <p:sp>
          <p:nvSpPr>
            <p:cNvPr id="13" name="Right Arrow 12"/>
            <p:cNvSpPr/>
            <p:nvPr/>
          </p:nvSpPr>
          <p:spPr>
            <a:xfrm>
              <a:off x="2286000" y="2895600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0707" y="2667000"/>
              <a:ext cx="3048000" cy="76944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Taiwan: 2 AA mutations in known cancer drivers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3429000"/>
            <a:ext cx="3974787" cy="1107996"/>
            <a:chOff x="-150707" y="2667000"/>
            <a:chExt cx="3648512" cy="1107996"/>
          </a:xfrm>
        </p:grpSpPr>
        <p:sp>
          <p:nvSpPr>
            <p:cNvPr id="16" name="Right Arrow 15"/>
            <p:cNvSpPr/>
            <p:nvPr/>
          </p:nvSpPr>
          <p:spPr>
            <a:xfrm>
              <a:off x="2507205" y="2743200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50707" y="2667000"/>
              <a:ext cx="3077582" cy="110799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Mainland: only a few with 1 AA mutation in known cancer driver gene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6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4800" cy="762000"/>
          </a:xfrm>
        </p:spPr>
        <p:txBody>
          <a:bodyPr/>
          <a:lstStyle/>
          <a:p>
            <a:pPr algn="l"/>
            <a:r>
              <a:rPr lang="en-US" sz="3600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838200"/>
            <a:ext cx="571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mutational features of aristolochic acid-induced mouse and human liver cancers</a:t>
            </a:r>
          </a:p>
          <a:p>
            <a:r>
              <a:rPr lang="en-US" sz="2800" dirty="0"/>
              <a:t>Zhao-Ning Lu, Qing Luo, Li-Nan Zhao, Yi Shi, Xian-Bin Su, </a:t>
            </a:r>
          </a:p>
          <a:p>
            <a:r>
              <a:rPr lang="en-US" sz="2800" dirty="0" err="1"/>
              <a:t>Ze-Guang</a:t>
            </a:r>
            <a:r>
              <a:rPr lang="en-US" sz="2800" dirty="0"/>
              <a:t> Han</a:t>
            </a:r>
          </a:p>
          <a:p>
            <a:r>
              <a:rPr lang="en-US" sz="2000" b="1" dirty="0"/>
              <a:t>doi:</a:t>
            </a:r>
            <a:r>
              <a:rPr lang="en-US" sz="2000" dirty="0"/>
              <a:t> https://doi.org/10.1101/507301</a:t>
            </a:r>
          </a:p>
          <a:p>
            <a:r>
              <a:rPr lang="en-US" sz="2800" dirty="0"/>
              <a:t>Dec 28, 2018</a:t>
            </a:r>
          </a:p>
          <a:p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48402" y="685800"/>
            <a:ext cx="3367596" cy="3915573"/>
            <a:chOff x="5334000" y="1295400"/>
            <a:chExt cx="3124200" cy="3632570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0" y="1341782"/>
              <a:ext cx="1704564" cy="3586188"/>
              <a:chOff x="1981200" y="2419906"/>
              <a:chExt cx="2349457" cy="494296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35781" t="16894" r="51048" b="69431"/>
              <a:stretch/>
            </p:blipFill>
            <p:spPr>
              <a:xfrm>
                <a:off x="2514598" y="6448370"/>
                <a:ext cx="1605855" cy="91450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l="31335" t="28659" r="49395" b="12276"/>
              <a:stretch/>
            </p:blipFill>
            <p:spPr>
              <a:xfrm>
                <a:off x="1981200" y="2419906"/>
                <a:ext cx="2349457" cy="395007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6324600" y="1295400"/>
              <a:ext cx="2133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14800" y="38100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1000"/>
            <a:ext cx="1763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or * indicate</a:t>
            </a:r>
          </a:p>
          <a:p>
            <a:r>
              <a:rPr lang="en-US" dirty="0"/>
              <a:t>significant </a:t>
            </a:r>
          </a:p>
          <a:p>
            <a:r>
              <a:rPr lang="en-US" dirty="0"/>
              <a:t>versus untreated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4343400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                        7.5           15       35        70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648200"/>
            <a:ext cx="251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dose (mg/kg)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153400" y="1752600"/>
            <a:ext cx="904125" cy="2856142"/>
            <a:chOff x="5114543" y="3710685"/>
            <a:chExt cx="1156116" cy="365218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57106" t="16894" r="33902" b="69431"/>
            <a:stretch/>
          </p:blipFill>
          <p:spPr>
            <a:xfrm>
              <a:off x="5114543" y="6448370"/>
              <a:ext cx="1096396" cy="91450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57681" t="47960" r="33483" b="12276"/>
            <a:stretch/>
          </p:blipFill>
          <p:spPr>
            <a:xfrm>
              <a:off x="5193365" y="3710685"/>
              <a:ext cx="1077294" cy="265929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028417" y="1524000"/>
            <a:ext cx="801383" cy="3092784"/>
            <a:chOff x="4165344" y="3408088"/>
            <a:chExt cx="1024739" cy="395478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49321" t="16894" r="42274" b="69431"/>
            <a:stretch/>
          </p:blipFill>
          <p:spPr>
            <a:xfrm>
              <a:off x="4165344" y="6448370"/>
              <a:ext cx="1024739" cy="91450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/>
            <a:srcRect l="50328" t="43435" r="42561" b="12276"/>
            <a:stretch/>
          </p:blipFill>
          <p:spPr>
            <a:xfrm>
              <a:off x="4296720" y="3408088"/>
              <a:ext cx="867089" cy="296188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867525" y="762000"/>
            <a:ext cx="800475" cy="3865578"/>
            <a:chOff x="6167973" y="2419906"/>
            <a:chExt cx="1023578" cy="494296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65746" t="16894" r="25859" b="69431"/>
            <a:stretch/>
          </p:blipFill>
          <p:spPr>
            <a:xfrm>
              <a:off x="6167973" y="6448370"/>
              <a:ext cx="1023578" cy="91450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65691" t="28659" r="26211" b="12276"/>
            <a:stretch/>
          </p:blipFill>
          <p:spPr>
            <a:xfrm>
              <a:off x="6169936" y="2419906"/>
              <a:ext cx="987368" cy="395007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239000" y="5257800"/>
            <a:ext cx="329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(Re-drawn from Lu et al.)</a:t>
            </a:r>
          </a:p>
        </p:txBody>
      </p:sp>
    </p:spTree>
    <p:extLst>
      <p:ext uri="{BB962C8B-B14F-4D97-AF65-F5344CB8AC3E}">
        <p14:creationId xmlns:p14="http://schemas.microsoft.com/office/powerpoint/2010/main" val="297313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379" b="25633"/>
          <a:stretch/>
        </p:blipFill>
        <p:spPr>
          <a:xfrm>
            <a:off x="152400" y="1295400"/>
            <a:ext cx="10009602" cy="1511300"/>
          </a:xfrm>
          <a:prstGeom prst="rect">
            <a:avLst/>
          </a:prstGeom>
        </p:spPr>
      </p:pic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33401" y="2971800"/>
            <a:ext cx="9645649" cy="1189621"/>
            <a:chOff x="533401" y="2971800"/>
            <a:chExt cx="9645649" cy="11896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4237" t="47001" r="21608" b="25169"/>
            <a:stretch/>
          </p:blipFill>
          <p:spPr>
            <a:xfrm>
              <a:off x="1524000" y="3149600"/>
              <a:ext cx="8655050" cy="95259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977148" y="3276600"/>
              <a:ext cx="2671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AA e</a:t>
              </a:r>
              <a:r>
                <a:rPr lang="en-US" sz="2400" dirty="0"/>
                <a:t>xposed cell line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 rot="16200000">
              <a:off x="538755" y="2966446"/>
              <a:ext cx="1189621" cy="1200329"/>
              <a:chOff x="2160776" y="4842301"/>
              <a:chExt cx="1189621" cy="120032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160776" y="4842301"/>
                <a:ext cx="1189621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zh-CN" dirty="0"/>
              </a:p>
              <a:p>
                <a:pPr algn="ctr"/>
                <a:r>
                  <a:rPr lang="en-US" altLang="zh-CN" dirty="0"/>
                  <a:t>More</a:t>
                </a:r>
              </a:p>
              <a:p>
                <a:pPr algn="ctr"/>
                <a:r>
                  <a:rPr lang="en-US" altLang="zh-CN" dirty="0"/>
                  <a:t> mutations</a:t>
                </a:r>
              </a:p>
              <a:p>
                <a:pPr algn="ctr"/>
                <a:endParaRPr lang="en-US" dirty="0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2234572" y="5814030"/>
                <a:ext cx="10668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9304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20" y="264186"/>
            <a:ext cx="10515600" cy="84615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60" y="1185987"/>
            <a:ext cx="1084754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compounds in herbal medicine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mutational signature and urothelial cancer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in liver cancer</a:t>
            </a:r>
          </a:p>
          <a:p>
            <a:r>
              <a:rPr lang="en-US" dirty="0"/>
              <a:t>Ongoing research and summary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0" y="3004457"/>
            <a:ext cx="1012371" cy="42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45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5846" t="34430" r="9955" b="25023"/>
          <a:stretch/>
        </p:blipFill>
        <p:spPr bwMode="auto">
          <a:xfrm>
            <a:off x="6519553" y="2360406"/>
            <a:ext cx="5421508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8467730" y="-46673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0800000">
            <a:off x="5181600" y="27432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4600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28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657600"/>
            <a:ext cx="2679303" cy="2340849"/>
            <a:chOff x="152400" y="1295400"/>
            <a:chExt cx="2679303" cy="2340849"/>
          </a:xfrm>
        </p:grpSpPr>
        <p:grpSp>
          <p:nvGrpSpPr>
            <p:cNvPr id="12" name="Group 11"/>
            <p:cNvGrpSpPr/>
            <p:nvPr/>
          </p:nvGrpSpPr>
          <p:grpSpPr>
            <a:xfrm>
              <a:off x="152400" y="1371601"/>
              <a:ext cx="2679303" cy="2264648"/>
              <a:chOff x="152400" y="1371601"/>
              <a:chExt cx="2679303" cy="2264648"/>
            </a:xfrm>
          </p:grpSpPr>
          <p:pic>
            <p:nvPicPr>
              <p:cNvPr id="1026" name="Picture 2" descr="Aristolochic acid-D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5" r="12871" b="8812"/>
              <a:stretch/>
            </p:blipFill>
            <p:spPr bwMode="auto">
              <a:xfrm>
                <a:off x="636104" y="1371601"/>
                <a:ext cx="1649896" cy="2264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2400" y="3212068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hydroxy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28800" y="3200400"/>
                <a:ext cx="1002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methoxy</a:t>
                </a:r>
                <a:endParaRPr 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2400" y="12954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76600" y="3733800"/>
            <a:ext cx="7772400" cy="2037521"/>
            <a:chOff x="3276600" y="1550504"/>
            <a:chExt cx="7772400" cy="2037521"/>
          </a:xfrm>
        </p:grpSpPr>
        <p:grpSp>
          <p:nvGrpSpPr>
            <p:cNvPr id="20" name="Group 19"/>
            <p:cNvGrpSpPr/>
            <p:nvPr/>
          </p:nvGrpSpPr>
          <p:grpSpPr>
            <a:xfrm>
              <a:off x="3276600" y="1550504"/>
              <a:ext cx="7772400" cy="2037521"/>
              <a:chOff x="3276600" y="1550504"/>
              <a:chExt cx="7772400" cy="203752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/>
              <a:srcRect l="14185" t="58924" r="13343" b="26445"/>
              <a:stretch/>
            </p:blipFill>
            <p:spPr>
              <a:xfrm>
                <a:off x="3276600" y="2727296"/>
                <a:ext cx="7772400" cy="86072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l="14185" t="35878" r="13343" b="50617"/>
              <a:stretch/>
            </p:blipFill>
            <p:spPr>
              <a:xfrm>
                <a:off x="3276600" y="1550504"/>
                <a:ext cx="7772400" cy="79447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038600" y="3048000"/>
              <a:ext cx="3091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AA D in HepG2 cells (replicate)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8600" y="1828800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AA D in HepG2 cells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517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6450" r="18144" b="11078"/>
          <a:stretch/>
        </p:blipFill>
        <p:spPr>
          <a:xfrm flipH="1">
            <a:off x="758589" y="4267200"/>
            <a:ext cx="1832211" cy="20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8588" y="3697069"/>
            <a:ext cx="276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Aristolactam I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6416" t="23903" r="2724" b="15685"/>
          <a:stretch/>
        </p:blipFill>
        <p:spPr>
          <a:xfrm>
            <a:off x="3581400" y="3581400"/>
            <a:ext cx="7239000" cy="76402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524000" y="1371600"/>
            <a:ext cx="1447800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00200" y="4191000"/>
            <a:ext cx="10668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0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8269" t="32131" r="17836" b="25771"/>
          <a:stretch/>
        </p:blipFill>
        <p:spPr>
          <a:xfrm>
            <a:off x="3429000" y="3581400"/>
            <a:ext cx="7467600" cy="781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t="13335" r="9527" b="9527"/>
          <a:stretch/>
        </p:blipFill>
        <p:spPr>
          <a:xfrm flipV="1">
            <a:off x="685800" y="4343400"/>
            <a:ext cx="1946031" cy="19104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0897" y="3697069"/>
            <a:ext cx="313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Aristolactam BII</a:t>
            </a:r>
          </a:p>
        </p:txBody>
      </p:sp>
      <p:sp>
        <p:nvSpPr>
          <p:cNvPr id="22" name="Oval 21"/>
          <p:cNvSpPr/>
          <p:nvPr/>
        </p:nvSpPr>
        <p:spPr>
          <a:xfrm>
            <a:off x="1752600" y="4419600"/>
            <a:ext cx="10668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05000" y="5867400"/>
            <a:ext cx="457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52600" y="3048000"/>
            <a:ext cx="457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7200" y="1676400"/>
            <a:ext cx="7620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09600" y="4419600"/>
            <a:ext cx="7620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24000" y="1371600"/>
            <a:ext cx="1447800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24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000" dirty="0"/>
              <a:t>More AA signatures:</a:t>
            </a:r>
            <a:br>
              <a:rPr lang="en-US" sz="3000" dirty="0"/>
            </a:br>
            <a:r>
              <a:rPr lang="en-US" sz="3000" dirty="0"/>
              <a:t>Double-base signatures in exposed cell lines and in tumours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8600" y="1117600"/>
            <a:ext cx="2209800" cy="2311400"/>
            <a:chOff x="152400" y="4013200"/>
            <a:chExt cx="2209800" cy="2311400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t="1439" r="13444" b="10028"/>
            <a:stretch/>
          </p:blipFill>
          <p:spPr bwMode="auto">
            <a:xfrm>
              <a:off x="609600" y="4013200"/>
              <a:ext cx="1752600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4114800"/>
              <a:ext cx="856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AA I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875" t="26349" r="6298" b="11809"/>
          <a:stretch/>
        </p:blipFill>
        <p:spPr>
          <a:xfrm>
            <a:off x="2514600" y="1295400"/>
            <a:ext cx="9525000" cy="1682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164" t="27690" r="6105" b="15098"/>
          <a:stretch/>
        </p:blipFill>
        <p:spPr>
          <a:xfrm>
            <a:off x="2514600" y="3048000"/>
            <a:ext cx="9601200" cy="1570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7200" y="3505200"/>
            <a:ext cx="20854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Taiwan</a:t>
            </a:r>
          </a:p>
          <a:p>
            <a:r>
              <a:rPr lang="en-US" sz="3200" dirty="0"/>
              <a:t>upper-tract</a:t>
            </a:r>
          </a:p>
          <a:p>
            <a:r>
              <a:rPr lang="en-US" sz="3200" dirty="0"/>
              <a:t>urothelial</a:t>
            </a:r>
          </a:p>
          <a:p>
            <a:r>
              <a:rPr lang="en-US" sz="3200" dirty="0"/>
              <a:t>carcinoma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4724400"/>
            <a:ext cx="906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Clues regarding damage and repair and AA-caused oncogenic mutations</a:t>
            </a:r>
          </a:p>
        </p:txBody>
      </p:sp>
      <p:sp>
        <p:nvSpPr>
          <p:cNvPr id="7" name="Down Arrow 6"/>
          <p:cNvSpPr/>
          <p:nvPr/>
        </p:nvSpPr>
        <p:spPr>
          <a:xfrm rot="12951758">
            <a:off x="2937516" y="5122454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83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029" t="31001" r="4856" b="9289"/>
          <a:stretch/>
        </p:blipFill>
        <p:spPr>
          <a:xfrm>
            <a:off x="2661138" y="1219200"/>
            <a:ext cx="9525000" cy="1619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540" t="24621" r="6065" b="13924"/>
          <a:stretch/>
        </p:blipFill>
        <p:spPr>
          <a:xfrm>
            <a:off x="2667000" y="2895600"/>
            <a:ext cx="9393311" cy="167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05200"/>
            <a:ext cx="20854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Taiwan</a:t>
            </a:r>
          </a:p>
          <a:p>
            <a:r>
              <a:rPr lang="en-US" sz="3200" dirty="0"/>
              <a:t>upper-tract</a:t>
            </a:r>
          </a:p>
          <a:p>
            <a:r>
              <a:rPr lang="en-US" sz="3200" dirty="0"/>
              <a:t>urothelial</a:t>
            </a:r>
          </a:p>
          <a:p>
            <a:r>
              <a:rPr lang="en-US" sz="3200" dirty="0"/>
              <a:t>carcinoma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000" dirty="0"/>
              <a:t>More AA signatures:</a:t>
            </a:r>
            <a:br>
              <a:rPr lang="en-US" sz="3000" dirty="0"/>
            </a:br>
            <a:r>
              <a:rPr lang="en-US" sz="3000" dirty="0"/>
              <a:t>Deletion signatures in exposed cell lines and in tumours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8600" y="1117600"/>
            <a:ext cx="2209800" cy="2311400"/>
            <a:chOff x="152400" y="4013200"/>
            <a:chExt cx="2209800" cy="2311400"/>
          </a:xfrm>
        </p:grpSpPr>
        <p:pic>
          <p:nvPicPr>
            <p:cNvPr id="13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t="1439" r="13444" b="10028"/>
            <a:stretch/>
          </p:blipFill>
          <p:spPr bwMode="auto">
            <a:xfrm>
              <a:off x="609600" y="4013200"/>
              <a:ext cx="1752600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52400" y="4114800"/>
              <a:ext cx="856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AA I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43200" y="4724400"/>
            <a:ext cx="906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Clues regarding damage and repair and AA-caused oncogenic mutations</a:t>
            </a:r>
          </a:p>
        </p:txBody>
      </p:sp>
      <p:sp>
        <p:nvSpPr>
          <p:cNvPr id="11" name="Down Arrow 10"/>
          <p:cNvSpPr/>
          <p:nvPr/>
        </p:nvSpPr>
        <p:spPr>
          <a:xfrm rot="12951758">
            <a:off x="2937516" y="5122454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7786333" y="1098368"/>
            <a:ext cx="4035552" cy="2406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1676400" y="3581400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 Plants with AA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0383"/>
          <a:stretch/>
        </p:blipFill>
        <p:spPr>
          <a:xfrm>
            <a:off x="4724400" y="3505200"/>
            <a:ext cx="3124200" cy="34862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" y="1676400"/>
            <a:ext cx="868680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Plants in </a:t>
            </a:r>
            <a:r>
              <a:rPr lang="en-US" sz="3200" i="1" dirty="0"/>
              <a:t>Aristolochia</a:t>
            </a:r>
            <a:r>
              <a:rPr lang="en-US" sz="3200" dirty="0"/>
              <a:t> and </a:t>
            </a:r>
            <a:r>
              <a:rPr lang="en-US" sz="3200" i="1" dirty="0"/>
              <a:t>Asarum </a:t>
            </a:r>
            <a:r>
              <a:rPr lang="en-US" sz="3200" dirty="0"/>
              <a:t>groups (genera), and perhaps other groups</a:t>
            </a:r>
            <a:endParaRPr lang="en-US" sz="32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4938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800" dirty="0"/>
              <a:t>Occurs naturally in these plants)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Image result for 折耳根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/>
          <a:stretch/>
        </p:blipFill>
        <p:spPr bwMode="auto">
          <a:xfrm>
            <a:off x="7680960" y="3521075"/>
            <a:ext cx="4511040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10800" y="3657600"/>
            <a:ext cx="187743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鱼腥草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848632"/>
          </a:xfrm>
        </p:spPr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410200"/>
          </a:xfrm>
        </p:spPr>
        <p:txBody>
          <a:bodyPr/>
          <a:lstStyle/>
          <a:p>
            <a:r>
              <a:rPr lang="en-US" sz="2800" dirty="0"/>
              <a:t>Liver mutation data indicate widespread exposure to AA</a:t>
            </a:r>
          </a:p>
          <a:p>
            <a:r>
              <a:rPr lang="en-US" sz="2800" dirty="0"/>
              <a:t>AA: known urinary tract carcinogen and kidney toxin</a:t>
            </a:r>
          </a:p>
          <a:p>
            <a:r>
              <a:rPr lang="en-US" sz="2800" dirty="0"/>
              <a:t>AA-mutated liver cancers are common in many parts of East Asia</a:t>
            </a:r>
          </a:p>
          <a:p>
            <a:r>
              <a:rPr lang="en-US" sz="2800" dirty="0"/>
              <a:t>AA herbs are also used in South Asia, Africa, and Latin America, but AA exposure in cancer there has not been studied</a:t>
            </a:r>
          </a:p>
          <a:p>
            <a:r>
              <a:rPr lang="en-US" sz="2800" dirty="0"/>
              <a:t>Multiple lines of evidence, including epidemiological and experimental studies, provide strong evidence that AA causes liver cancer</a:t>
            </a:r>
          </a:p>
          <a:p>
            <a:r>
              <a:rPr lang="en-US" sz="2800" dirty="0"/>
              <a:t>Multiple AA-related compounds generate the same mutational signatures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9728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Evidence that this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7050" y="2133600"/>
            <a:ext cx="11664950" cy="4343400"/>
          </a:xfrm>
        </p:spPr>
        <p:txBody>
          <a:bodyPr>
            <a:normAutofit/>
          </a:bodyPr>
          <a:lstStyle/>
          <a:p>
            <a:r>
              <a:rPr lang="en-US" sz="2200" dirty="0"/>
              <a:t>Identical AA signatures in cell lines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4" t="23032" r="4759" b="59374"/>
          <a:stretch/>
        </p:blipFill>
        <p:spPr>
          <a:xfrm>
            <a:off x="1066800" y="2590800"/>
            <a:ext cx="7620000" cy="8401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19200" y="914400"/>
            <a:ext cx="7239000" cy="761966"/>
            <a:chOff x="3505200" y="2496312"/>
            <a:chExt cx="7239000" cy="761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58200" y="1066800"/>
            <a:ext cx="193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due to AA</a:t>
            </a:r>
          </a:p>
        </p:txBody>
      </p:sp>
    </p:spTree>
    <p:extLst>
      <p:ext uri="{BB962C8B-B14F-4D97-AF65-F5344CB8AC3E}">
        <p14:creationId xmlns:p14="http://schemas.microsoft.com/office/powerpoint/2010/main" val="29218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9728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Evidence that this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7050" y="2133600"/>
            <a:ext cx="11664950" cy="4343400"/>
          </a:xfrm>
        </p:spPr>
        <p:txBody>
          <a:bodyPr>
            <a:normAutofit/>
          </a:bodyPr>
          <a:lstStyle/>
          <a:p>
            <a:r>
              <a:rPr lang="en-US" sz="2200" dirty="0"/>
              <a:t>Identical AA signatures in cell lines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4" t="23032" r="4759" b="59374"/>
          <a:stretch/>
        </p:blipFill>
        <p:spPr>
          <a:xfrm>
            <a:off x="1066800" y="2590800"/>
            <a:ext cx="7620000" cy="8401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19200" y="914400"/>
            <a:ext cx="7239000" cy="761966"/>
            <a:chOff x="3505200" y="2496312"/>
            <a:chExt cx="7239000" cy="761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58200" y="1066800"/>
            <a:ext cx="193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due to AA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505200"/>
            <a:ext cx="1120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other known exposure creates this signature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Mutational spectra of many tumours dominated by this signature (the signature is often easy to detect by inspection – see above)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Signature associated with aristolactam-DNA adducts: kidney cancer, upper tract urothelial carcinoma, intra-hepatic bile duct cancer, HCC (aristolactams are the directly mutagenic metabolites of AA)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Found in tumours in geographic regions with known high exposure to 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Epidemiological evidence that consumption of AA-containing herbs increases HCC risk in region where high proportion of HCCs have this signature</a:t>
            </a:r>
          </a:p>
        </p:txBody>
      </p:sp>
    </p:spTree>
    <p:extLst>
      <p:ext uri="{BB962C8B-B14F-4D97-AF65-F5344CB8AC3E}">
        <p14:creationId xmlns:p14="http://schemas.microsoft.com/office/powerpoint/2010/main" val="36059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Future research leading to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084626" cy="4876800"/>
          </a:xfrm>
        </p:spPr>
        <p:txBody>
          <a:bodyPr>
            <a:normAutofit/>
          </a:bodyPr>
          <a:lstStyle/>
          <a:p>
            <a:r>
              <a:rPr lang="en-US" dirty="0"/>
              <a:t>What is the dose-risk relationship between AA exposure and liver cancer? In conjunction with hepatitis?</a:t>
            </a:r>
          </a:p>
          <a:p>
            <a:r>
              <a:rPr lang="en-US" dirty="0"/>
              <a:t>How are people being exposed? Which herbs? How prepared? Which AAs are they being exposed to?</a:t>
            </a:r>
          </a:p>
          <a:p>
            <a:r>
              <a:rPr lang="en-US" dirty="0"/>
              <a:t>Which AA-family chemicals and dosages have the main impact on kidney failure, urinary tract cancer, and liver and bile duct cancers?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4438443" cy="33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458200" y="20574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10296080" y="1774121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 err="1"/>
              <a:t>1990s</a:t>
            </a:r>
            <a:r>
              <a:rPr lang="en-US" sz="4000" dirty="0"/>
              <a:t>: AA emerges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with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 </a:t>
            </a:r>
            <a:r>
              <a:rPr lang="en-US" altLang="zh-TW" sz="3600" dirty="0"/>
              <a:t>/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47377</TotalTime>
  <Words>2863</Words>
  <Application>Microsoft Office PowerPoint</Application>
  <PresentationFormat>Widescreen</PresentationFormat>
  <Paragraphs>523</Paragraphs>
  <Slides>53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Times New Roman</vt:lpstr>
      <vt:lpstr>Office Theme</vt:lpstr>
      <vt:lpstr>Mutational signatures:  What caused the mutations in these cancers?  Why do we care? </vt:lpstr>
      <vt:lpstr>Outline</vt:lpstr>
      <vt:lpstr>What are mutational signatures and what ar they good for?  Example: Aristolochic acid</vt:lpstr>
      <vt:lpstr>Aristolochic acids and relatives “AA”</vt:lpstr>
      <vt:lpstr> Plants with AA widely used as herbal medicine</vt:lpstr>
      <vt:lpstr>Not just Chinese herbal medicine</vt:lpstr>
      <vt:lpstr>AA: well-known nephrotoxins</vt:lpstr>
      <vt:lpstr>1990s: AA emerges as a human health problem</vt:lpstr>
      <vt:lpstr>漢防己 / 汉防己, hàn fáng jǐ (genus Stephania – no AA)</vt:lpstr>
      <vt:lpstr>廣防己/广防己, guǎng fáng jǐ (genus Aristolochia – has AA)</vt:lpstr>
      <vt:lpstr>PowerPoint Presentation</vt:lpstr>
      <vt:lpstr>Quick review: somatic mutations</vt:lpstr>
      <vt:lpstr>PowerPoint Presentation</vt:lpstr>
      <vt:lpstr>PowerPoint Presentation</vt:lpstr>
      <vt:lpstr>PowerPoint Presentation</vt:lpstr>
      <vt:lpstr>PowerPoint Presentation</vt:lpstr>
      <vt:lpstr>Mutational signature in an AA-exposed upper tract urothelial carcinoma</vt:lpstr>
      <vt:lpstr>Mutational signature in an AA-exposed upper tract urothelial carcinoma</vt:lpstr>
      <vt:lpstr>6 years ago (2013): AA in upper tract urothelial cancer and cell lines</vt:lpstr>
      <vt:lpstr>3 years ago:  AA in multiple tumor types</vt:lpstr>
      <vt:lpstr>Taiwan a known hotspot for AA exposure AA in liver cancer not studied</vt:lpstr>
      <vt:lpstr>78% of Taiwan liver cancers (HCCs) had the AA signature</vt:lpstr>
      <vt:lpstr>How extensive is AA exposure in &gt; 1,600 liver cancers around the world?</vt:lpstr>
      <vt:lpstr>Prevalent AA exposure across &gt; 1,600 liver cancers</vt:lpstr>
      <vt:lpstr>PowerPoint Presentation</vt:lpstr>
      <vt:lpstr>AA can cause liver cancer</vt:lpstr>
      <vt:lpstr>AA causes liver cancer in mice</vt:lpstr>
      <vt:lpstr>Acknowledgements</vt:lpstr>
      <vt:lpstr>PowerPoint Presentation</vt:lpstr>
      <vt:lpstr>The remainder are “backup slides”</vt:lpstr>
      <vt:lpstr>DBPDE signature is slightly different (Dibenzo(a,l)pyrene-11,12-dihydrodiol-13,14-epoxide, anti-(+/-)-,  CAS 153926-04-6 )</vt:lpstr>
      <vt:lpstr>PowerPoint Presentation</vt:lpstr>
      <vt:lpstr>PowerPoint Presentation</vt:lpstr>
      <vt:lpstr>Proposed AAI metabolism, from Viktoriya Sidorenko slide deck “Liver-kidney organs-on-a-chip reveal distant site for bioactivation of human carcinogen”</vt:lpstr>
      <vt:lpstr>Conceptual context</vt:lpstr>
      <vt:lpstr>Variable and diverse AA content</vt:lpstr>
      <vt:lpstr>Details of kidney damage from AA</vt:lpstr>
      <vt:lpstr>PowerPoint Presentation</vt:lpstr>
      <vt:lpstr>Number of AA mutations was variable</vt:lpstr>
      <vt:lpstr>Number of AA-mutated cancer driver genes was variable</vt:lpstr>
      <vt:lpstr>AA causes liver cancer in mice</vt:lpstr>
      <vt:lpstr>Mutational signature in an AA-exposed upper tract urothelial carcinoma</vt:lpstr>
      <vt:lpstr>Outline</vt:lpstr>
      <vt:lpstr>Variable and diverse AA content</vt:lpstr>
      <vt:lpstr>Preliminary results: Several AA related compounds have similar mutational signatures</vt:lpstr>
      <vt:lpstr>Preliminary results: Several AA related compounds have similar mutational signatures</vt:lpstr>
      <vt:lpstr>Preliminary results: Several AA related compounds have similar mutational signatures</vt:lpstr>
      <vt:lpstr>More AA signatures: Double-base signatures in exposed cell lines and in tumours</vt:lpstr>
      <vt:lpstr>More AA signatures: Deletion signatures in exposed cell lines and in tumours</vt:lpstr>
      <vt:lpstr>Main results</vt:lpstr>
      <vt:lpstr>Evidence that this signature</vt:lpstr>
      <vt:lpstr>Evidence that this signature</vt:lpstr>
      <vt:lpstr>Future research leading to prevention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ROZEN STEVEN</cp:lastModifiedBy>
  <cp:revision>1930</cp:revision>
  <cp:lastPrinted>2018-09-19T01:09:15Z</cp:lastPrinted>
  <dcterms:created xsi:type="dcterms:W3CDTF">2006-08-16T00:00:00Z</dcterms:created>
  <dcterms:modified xsi:type="dcterms:W3CDTF">2020-11-22T14:05:08Z</dcterms:modified>
</cp:coreProperties>
</file>